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5.xml" ContentType="application/vnd.openxmlformats-officedocument.presentationml.notesSlide+xml"/>
  <Override PartName="/ppt/notesSlides/_rels/notesSlide5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Fai clic per spostare la diapositiva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it-IT" sz="2000" spc="-1" strike="noStrike">
                <a:latin typeface="Arial"/>
              </a:rPr>
              <a:t>Fai clic per modificare il formato delle note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it-IT" sz="1400" spc="-1" strike="noStrike">
                <a:latin typeface="Times New Roman"/>
              </a:rPr>
              <a:t>&lt;intestazione&gt;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it-IT" sz="1400" spc="-1" strike="noStrike">
                <a:latin typeface="Times New Roman"/>
              </a:rPr>
              <a:t>&lt;data/ora&gt;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it-IT" sz="1400" spc="-1" strike="noStrike">
                <a:latin typeface="Times New Roman"/>
              </a:rPr>
              <a:t>&lt;piè di pagina&gt;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9B1548AE-E9AC-4658-81F0-B221D3EE98A1}" type="slidenum">
              <a:rPr b="0" lang="it-IT" sz="1400" spc="-1" strike="noStrike">
                <a:latin typeface="Times New Roman"/>
              </a:rPr>
              <a:t>&lt;numero&gt;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320" cy="360720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4281480" y="10155240"/>
            <a:ext cx="327564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03A5A7C-3EB7-43A6-A7D3-8F57F4CD3B5F}" type="slidenum">
              <a:rPr b="0" lang="it-IT" sz="1200" spc="-1" strike="noStrike">
                <a:solidFill>
                  <a:srgbClr val="000000"/>
                </a:solidFill>
                <a:latin typeface="Times New Roman"/>
              </a:rPr>
              <a:t>&lt;numero&gt;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Fai clic per modificare il formato del testo del titolo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Fai clic per modificare il formato del testo del titolo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magine 6" descr=""/>
          <p:cNvPicPr/>
          <p:nvPr/>
        </p:nvPicPr>
        <p:blipFill>
          <a:blip r:embed="rId1"/>
          <a:stretch/>
        </p:blipFill>
        <p:spPr>
          <a:xfrm rot="20507400">
            <a:off x="-2119680" y="-1761840"/>
            <a:ext cx="12427920" cy="7849440"/>
          </a:xfrm>
          <a:prstGeom prst="rect">
            <a:avLst/>
          </a:prstGeom>
          <a:ln w="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6877080" y="399960"/>
            <a:ext cx="590040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Arial Black"/>
                <a:ea typeface="DejaVu Sans"/>
              </a:rPr>
              <a:t>Rivoluzione della Blockchain 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6694560" y="4360320"/>
            <a:ext cx="548496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Studio e realizzazione di un prototipo di un sistema basato su blockchain per il mobility as a service</a:t>
            </a:r>
            <a:endParaRPr b="0" lang="it-IT" sz="2800" spc="-1" strike="noStrike">
              <a:latin typeface="Arial"/>
            </a:endParaRPr>
          </a:p>
        </p:txBody>
      </p:sp>
      <p:pic>
        <p:nvPicPr>
          <p:cNvPr id="85" name="Immagine 10" descr=""/>
          <p:cNvPicPr/>
          <p:nvPr/>
        </p:nvPicPr>
        <p:blipFill>
          <a:blip r:embed="rId2"/>
          <a:stretch/>
        </p:blipFill>
        <p:spPr>
          <a:xfrm>
            <a:off x="2223000" y="5625360"/>
            <a:ext cx="1078560" cy="1080360"/>
          </a:xfrm>
          <a:prstGeom prst="rect">
            <a:avLst/>
          </a:prstGeom>
          <a:ln w="0"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3258000" y="6438960"/>
            <a:ext cx="419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miri"/>
                <a:ea typeface="Amiri"/>
              </a:rPr>
              <a:t>Università degli Studi di Torino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258000" y="6122880"/>
            <a:ext cx="1672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miri"/>
                <a:ea typeface="Amiri"/>
              </a:rPr>
              <a:t>Giorgio Mecca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0" y="6492240"/>
            <a:ext cx="45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magine 22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9160" y="2372040"/>
            <a:ext cx="6856560" cy="2115360"/>
          </a:xfrm>
          <a:prstGeom prst="rect">
            <a:avLst/>
          </a:prstGeom>
          <a:ln w="0"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2553480" y="1658520"/>
            <a:ext cx="3738960" cy="1998000"/>
          </a:xfrm>
          <a:prstGeom prst="triangle">
            <a:avLst>
              <a:gd name="adj" fmla="val 49873"/>
            </a:avLst>
          </a:prstGeom>
          <a:solidFill>
            <a:srgbClr val="ffffff"/>
          </a:solidFill>
          <a:ln w="76320">
            <a:solidFill>
              <a:srgbClr val="4472c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91" name="CustomShape 2"/>
          <p:cNvSpPr/>
          <p:nvPr/>
        </p:nvSpPr>
        <p:spPr>
          <a:xfrm>
            <a:off x="1839240" y="3656880"/>
            <a:ext cx="154440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SCALABILITÀ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6045480" y="3656880"/>
            <a:ext cx="13683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SICUREZZA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3196080" y="1332720"/>
            <a:ext cx="249156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DECENTRALIZZAZIONE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0" y="6492240"/>
            <a:ext cx="45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3480840" y="2899440"/>
            <a:ext cx="1884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Trilemma della  Scalabilità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>
            <a:off x="1239120" y="149760"/>
            <a:ext cx="46036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La Blockchain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97" name="CustomShape 8"/>
          <p:cNvSpPr/>
          <p:nvPr/>
        </p:nvSpPr>
        <p:spPr>
          <a:xfrm>
            <a:off x="7272000" y="355320"/>
            <a:ext cx="32392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Progetto in generale - azienda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 rot="13800">
            <a:off x="10172520" y="5763960"/>
            <a:ext cx="1992960" cy="105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magine 168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9160" y="2372040"/>
            <a:ext cx="6856560" cy="2115360"/>
          </a:xfrm>
          <a:prstGeom prst="rect">
            <a:avLst/>
          </a:prstGeom>
          <a:ln w="0">
            <a:noFill/>
          </a:ln>
        </p:spPr>
      </p:pic>
      <p:pic>
        <p:nvPicPr>
          <p:cNvPr id="100" name="Immagine 29" descr=""/>
          <p:cNvPicPr/>
          <p:nvPr/>
        </p:nvPicPr>
        <p:blipFill>
          <a:blip r:embed="rId2"/>
          <a:stretch/>
        </p:blipFill>
        <p:spPr>
          <a:xfrm>
            <a:off x="2565720" y="4228560"/>
            <a:ext cx="907560" cy="1354680"/>
          </a:xfrm>
          <a:prstGeom prst="rect">
            <a:avLst/>
          </a:prstGeom>
          <a:ln w="0">
            <a:noFill/>
          </a:ln>
        </p:spPr>
      </p:pic>
      <p:pic>
        <p:nvPicPr>
          <p:cNvPr id="101" name="Immagine 31" descr=""/>
          <p:cNvPicPr/>
          <p:nvPr/>
        </p:nvPicPr>
        <p:blipFill>
          <a:blip r:embed="rId3"/>
          <a:stretch/>
        </p:blipFill>
        <p:spPr>
          <a:xfrm>
            <a:off x="2814840" y="3873600"/>
            <a:ext cx="409320" cy="500760"/>
          </a:xfrm>
          <a:prstGeom prst="rect">
            <a:avLst/>
          </a:prstGeom>
          <a:ln w="0">
            <a:noFill/>
          </a:ln>
        </p:spPr>
      </p:pic>
      <p:pic>
        <p:nvPicPr>
          <p:cNvPr id="102" name="Immagine 18" descr=""/>
          <p:cNvPicPr/>
          <p:nvPr/>
        </p:nvPicPr>
        <p:blipFill>
          <a:blip r:embed="rId4"/>
          <a:stretch/>
        </p:blipFill>
        <p:spPr>
          <a:xfrm>
            <a:off x="2163240" y="1250640"/>
            <a:ext cx="1684080" cy="168408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1023480" y="1721880"/>
            <a:ext cx="1095120" cy="28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>
                <a:lumMod val="75000"/>
                <a:lumOff val="25000"/>
              </a:srgb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1077840" y="2244960"/>
            <a:ext cx="1022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>
                <a:lumMod val="75000"/>
                <a:lumOff val="25000"/>
              </a:srgb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 flipV="1">
            <a:off x="1005840" y="2394720"/>
            <a:ext cx="1095120" cy="25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>
                <a:lumMod val="75000"/>
                <a:lumOff val="25000"/>
              </a:srgb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"/>
          <p:cNvSpPr/>
          <p:nvPr/>
        </p:nvSpPr>
        <p:spPr>
          <a:xfrm flipV="1">
            <a:off x="1005840" y="2678040"/>
            <a:ext cx="1095120" cy="2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>
                <a:lumMod val="75000"/>
                <a:lumOff val="25000"/>
              </a:srgb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5"/>
          <p:cNvSpPr/>
          <p:nvPr/>
        </p:nvSpPr>
        <p:spPr>
          <a:xfrm>
            <a:off x="1005840" y="1390680"/>
            <a:ext cx="1095120" cy="28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>
                <a:lumMod val="75000"/>
                <a:lumOff val="25000"/>
              </a:srgb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6"/>
          <p:cNvSpPr/>
          <p:nvPr/>
        </p:nvSpPr>
        <p:spPr>
          <a:xfrm>
            <a:off x="3018960" y="2936880"/>
            <a:ext cx="12600" cy="93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7"/>
          <p:cNvSpPr/>
          <p:nvPr/>
        </p:nvSpPr>
        <p:spPr>
          <a:xfrm>
            <a:off x="1708200" y="5617080"/>
            <a:ext cx="2622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CENTRALIZZATO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10" name="Immagine 22" descr=""/>
          <p:cNvPicPr/>
          <p:nvPr/>
        </p:nvPicPr>
        <p:blipFill>
          <a:blip r:embed="rId5"/>
          <a:stretch/>
        </p:blipFill>
        <p:spPr>
          <a:xfrm>
            <a:off x="10613160" y="1540440"/>
            <a:ext cx="1375920" cy="137592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8"/>
          <p:cNvSpPr/>
          <p:nvPr/>
        </p:nvSpPr>
        <p:spPr>
          <a:xfrm flipV="1">
            <a:off x="6371280" y="2806920"/>
            <a:ext cx="5760" cy="144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9"/>
          <p:cNvSpPr/>
          <p:nvPr/>
        </p:nvSpPr>
        <p:spPr>
          <a:xfrm flipH="1">
            <a:off x="6652080" y="2816640"/>
            <a:ext cx="84960" cy="162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0"/>
          <p:cNvSpPr/>
          <p:nvPr/>
        </p:nvSpPr>
        <p:spPr>
          <a:xfrm flipV="1">
            <a:off x="7130880" y="2172960"/>
            <a:ext cx="3561840" cy="5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1"/>
          <p:cNvSpPr/>
          <p:nvPr/>
        </p:nvSpPr>
        <p:spPr>
          <a:xfrm flipH="1">
            <a:off x="7047360" y="1834920"/>
            <a:ext cx="3727440" cy="5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2"/>
          <p:cNvSpPr/>
          <p:nvPr/>
        </p:nvSpPr>
        <p:spPr>
          <a:xfrm flipV="1">
            <a:off x="7231320" y="2946240"/>
            <a:ext cx="3655080" cy="167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3"/>
          <p:cNvSpPr/>
          <p:nvPr/>
        </p:nvSpPr>
        <p:spPr>
          <a:xfrm flipH="1">
            <a:off x="7193880" y="3152160"/>
            <a:ext cx="3921120" cy="203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4"/>
          <p:cNvSpPr/>
          <p:nvPr/>
        </p:nvSpPr>
        <p:spPr>
          <a:xfrm>
            <a:off x="7429320" y="2894400"/>
            <a:ext cx="1396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Blockchain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18" name="Immagine 21" descr=""/>
          <p:cNvPicPr/>
          <p:nvPr/>
        </p:nvPicPr>
        <p:blipFill>
          <a:blip r:embed="rId6"/>
          <a:stretch/>
        </p:blipFill>
        <p:spPr>
          <a:xfrm>
            <a:off x="5808600" y="1287360"/>
            <a:ext cx="1375920" cy="1375920"/>
          </a:xfrm>
          <a:prstGeom prst="rect">
            <a:avLst/>
          </a:prstGeom>
          <a:ln w="0">
            <a:noFill/>
          </a:ln>
        </p:spPr>
      </p:pic>
      <p:pic>
        <p:nvPicPr>
          <p:cNvPr id="119" name="Immagine 21" descr=""/>
          <p:cNvPicPr/>
          <p:nvPr/>
        </p:nvPicPr>
        <p:blipFill>
          <a:blip r:embed="rId7"/>
          <a:stretch/>
        </p:blipFill>
        <p:spPr>
          <a:xfrm>
            <a:off x="5817960" y="4535280"/>
            <a:ext cx="1375920" cy="1375920"/>
          </a:xfrm>
          <a:prstGeom prst="rect">
            <a:avLst/>
          </a:prstGeom>
          <a:ln w="0">
            <a:noFill/>
          </a:ln>
        </p:spPr>
      </p:pic>
      <p:sp>
        <p:nvSpPr>
          <p:cNvPr id="120" name="CustomShape 15"/>
          <p:cNvSpPr/>
          <p:nvPr/>
        </p:nvSpPr>
        <p:spPr>
          <a:xfrm flipV="1">
            <a:off x="5808600" y="5962320"/>
            <a:ext cx="253800" cy="58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>
                <a:lumMod val="75000"/>
                <a:lumOff val="25000"/>
              </a:srgb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6"/>
          <p:cNvSpPr/>
          <p:nvPr/>
        </p:nvSpPr>
        <p:spPr>
          <a:xfrm flipH="1">
            <a:off x="11818440" y="1566720"/>
            <a:ext cx="305280" cy="24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7"/>
          <p:cNvSpPr/>
          <p:nvPr/>
        </p:nvSpPr>
        <p:spPr>
          <a:xfrm flipH="1">
            <a:off x="11841120" y="1950120"/>
            <a:ext cx="295200" cy="12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8"/>
          <p:cNvSpPr/>
          <p:nvPr/>
        </p:nvSpPr>
        <p:spPr>
          <a:xfrm flipH="1">
            <a:off x="11854800" y="2140200"/>
            <a:ext cx="295200" cy="12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9"/>
          <p:cNvSpPr/>
          <p:nvPr/>
        </p:nvSpPr>
        <p:spPr>
          <a:xfrm flipH="1" flipV="1">
            <a:off x="11854800" y="2376360"/>
            <a:ext cx="269280" cy="4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0"/>
          <p:cNvSpPr/>
          <p:nvPr/>
        </p:nvSpPr>
        <p:spPr>
          <a:xfrm>
            <a:off x="7048800" y="5667120"/>
            <a:ext cx="2622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DECENTRALIZZATO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26" name="Immagine 136" descr=""/>
          <p:cNvPicPr/>
          <p:nvPr/>
        </p:nvPicPr>
        <p:blipFill>
          <a:blip r:embed="rId8"/>
          <a:stretch/>
        </p:blipFill>
        <p:spPr>
          <a:xfrm>
            <a:off x="3093480" y="2984040"/>
            <a:ext cx="2916360" cy="98784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21"/>
          <p:cNvSpPr/>
          <p:nvPr/>
        </p:nvSpPr>
        <p:spPr>
          <a:xfrm flipV="1">
            <a:off x="6063840" y="6007320"/>
            <a:ext cx="222120" cy="59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>
                <a:lumMod val="75000"/>
                <a:lumOff val="25000"/>
              </a:srgb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2"/>
          <p:cNvSpPr/>
          <p:nvPr/>
        </p:nvSpPr>
        <p:spPr>
          <a:xfrm flipV="1">
            <a:off x="6343560" y="5943240"/>
            <a:ext cx="98280" cy="60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>
                <a:lumMod val="75000"/>
                <a:lumOff val="25000"/>
              </a:srgb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3"/>
          <p:cNvSpPr/>
          <p:nvPr/>
        </p:nvSpPr>
        <p:spPr>
          <a:xfrm flipV="1">
            <a:off x="6601320" y="5943240"/>
            <a:ext cx="20160" cy="55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000000">
                <a:lumMod val="75000"/>
                <a:lumOff val="25000"/>
              </a:srgb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4"/>
          <p:cNvSpPr/>
          <p:nvPr/>
        </p:nvSpPr>
        <p:spPr>
          <a:xfrm>
            <a:off x="0" y="6492240"/>
            <a:ext cx="45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1" name="CustomShape 25"/>
          <p:cNvSpPr/>
          <p:nvPr/>
        </p:nvSpPr>
        <p:spPr>
          <a:xfrm>
            <a:off x="1239120" y="149760"/>
            <a:ext cx="46036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Innovazione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magine 74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9160" y="2372040"/>
            <a:ext cx="6856560" cy="2115360"/>
          </a:xfrm>
          <a:prstGeom prst="rect">
            <a:avLst/>
          </a:prstGeom>
          <a:ln w="0"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4368600" y="4630320"/>
            <a:ext cx="23346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SISTEMA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DECENTRALIZZATO</a:t>
            </a: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IBRIDO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34" name="Immagine 6" descr=""/>
          <p:cNvPicPr/>
          <p:nvPr/>
        </p:nvPicPr>
        <p:blipFill>
          <a:blip r:embed="rId2"/>
          <a:stretch/>
        </p:blipFill>
        <p:spPr>
          <a:xfrm>
            <a:off x="10980720" y="2003400"/>
            <a:ext cx="1049760" cy="786960"/>
          </a:xfrm>
          <a:prstGeom prst="rect">
            <a:avLst/>
          </a:prstGeom>
          <a:ln w="0">
            <a:noFill/>
          </a:ln>
        </p:spPr>
      </p:pic>
      <p:pic>
        <p:nvPicPr>
          <p:cNvPr id="135" name="Immagine 7" descr=""/>
          <p:cNvPicPr/>
          <p:nvPr/>
        </p:nvPicPr>
        <p:blipFill>
          <a:blip r:embed="rId3"/>
          <a:stretch/>
        </p:blipFill>
        <p:spPr>
          <a:xfrm>
            <a:off x="8224560" y="549000"/>
            <a:ext cx="1049760" cy="786960"/>
          </a:xfrm>
          <a:prstGeom prst="rect">
            <a:avLst/>
          </a:prstGeom>
          <a:ln w="0">
            <a:noFill/>
          </a:ln>
        </p:spPr>
      </p:pic>
      <p:pic>
        <p:nvPicPr>
          <p:cNvPr id="136" name="Immagine 11" descr=""/>
          <p:cNvPicPr/>
          <p:nvPr/>
        </p:nvPicPr>
        <p:blipFill>
          <a:blip r:embed="rId4"/>
          <a:stretch/>
        </p:blipFill>
        <p:spPr>
          <a:xfrm>
            <a:off x="9667080" y="236160"/>
            <a:ext cx="707760" cy="469800"/>
          </a:xfrm>
          <a:prstGeom prst="rect">
            <a:avLst/>
          </a:prstGeom>
          <a:ln w="0">
            <a:noFill/>
          </a:ln>
        </p:spPr>
      </p:pic>
      <p:pic>
        <p:nvPicPr>
          <p:cNvPr id="137" name="Immagine 13" descr=""/>
          <p:cNvPicPr/>
          <p:nvPr/>
        </p:nvPicPr>
        <p:blipFill>
          <a:blip r:embed="rId5"/>
          <a:stretch/>
        </p:blipFill>
        <p:spPr>
          <a:xfrm>
            <a:off x="10641240" y="1573920"/>
            <a:ext cx="707760" cy="469800"/>
          </a:xfrm>
          <a:prstGeom prst="rect">
            <a:avLst/>
          </a:prstGeom>
          <a:ln w="0">
            <a:noFill/>
          </a:ln>
        </p:spPr>
      </p:pic>
      <p:pic>
        <p:nvPicPr>
          <p:cNvPr id="138" name="Immagine 17" descr=""/>
          <p:cNvPicPr/>
          <p:nvPr/>
        </p:nvPicPr>
        <p:blipFill>
          <a:blip r:embed="rId6"/>
          <a:stretch/>
        </p:blipFill>
        <p:spPr>
          <a:xfrm>
            <a:off x="10456920" y="2721960"/>
            <a:ext cx="1413000" cy="705600"/>
          </a:xfrm>
          <a:prstGeom prst="rect">
            <a:avLst/>
          </a:prstGeom>
          <a:ln w="0">
            <a:noFill/>
          </a:ln>
        </p:spPr>
      </p:pic>
      <p:pic>
        <p:nvPicPr>
          <p:cNvPr id="139" name="Immagine 21" descr=""/>
          <p:cNvPicPr/>
          <p:nvPr/>
        </p:nvPicPr>
        <p:blipFill>
          <a:blip r:embed="rId7"/>
          <a:stretch/>
        </p:blipFill>
        <p:spPr>
          <a:xfrm>
            <a:off x="8750160" y="1796760"/>
            <a:ext cx="1154160" cy="1154160"/>
          </a:xfrm>
          <a:prstGeom prst="rect">
            <a:avLst/>
          </a:prstGeom>
          <a:ln w="0">
            <a:noFill/>
          </a:ln>
        </p:spPr>
      </p:pic>
      <p:pic>
        <p:nvPicPr>
          <p:cNvPr id="140" name="Immagine 22" descr=""/>
          <p:cNvPicPr/>
          <p:nvPr/>
        </p:nvPicPr>
        <p:blipFill>
          <a:blip r:embed="rId8"/>
          <a:stretch/>
        </p:blipFill>
        <p:spPr>
          <a:xfrm>
            <a:off x="5761080" y="1019160"/>
            <a:ext cx="1154160" cy="1154160"/>
          </a:xfrm>
          <a:prstGeom prst="rect">
            <a:avLst/>
          </a:prstGeom>
          <a:ln w="0">
            <a:noFill/>
          </a:ln>
        </p:spPr>
      </p:pic>
      <p:pic>
        <p:nvPicPr>
          <p:cNvPr id="141" name="Immagine 23" descr=""/>
          <p:cNvPicPr/>
          <p:nvPr/>
        </p:nvPicPr>
        <p:blipFill>
          <a:blip r:embed="rId9"/>
          <a:stretch/>
        </p:blipFill>
        <p:spPr>
          <a:xfrm>
            <a:off x="1863720" y="4254120"/>
            <a:ext cx="1154160" cy="1154160"/>
          </a:xfrm>
          <a:prstGeom prst="rect">
            <a:avLst/>
          </a:prstGeom>
          <a:ln w="0">
            <a:noFill/>
          </a:ln>
        </p:spPr>
      </p:pic>
      <p:sp>
        <p:nvSpPr>
          <p:cNvPr id="142" name="CustomShape 2"/>
          <p:cNvSpPr/>
          <p:nvPr/>
        </p:nvSpPr>
        <p:spPr>
          <a:xfrm flipH="1" flipV="1">
            <a:off x="9904320" y="2248920"/>
            <a:ext cx="1073520" cy="14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3"/>
          <p:cNvSpPr/>
          <p:nvPr/>
        </p:nvSpPr>
        <p:spPr>
          <a:xfrm>
            <a:off x="8855640" y="1312200"/>
            <a:ext cx="221400" cy="4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 flipH="1">
            <a:off x="9536400" y="707400"/>
            <a:ext cx="482400" cy="102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"/>
          <p:cNvSpPr/>
          <p:nvPr/>
        </p:nvSpPr>
        <p:spPr>
          <a:xfrm flipH="1">
            <a:off x="9721080" y="1927440"/>
            <a:ext cx="823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6"/>
          <p:cNvSpPr/>
          <p:nvPr/>
        </p:nvSpPr>
        <p:spPr>
          <a:xfrm flipH="1" flipV="1">
            <a:off x="9700200" y="2583000"/>
            <a:ext cx="672840" cy="2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7"/>
          <p:cNvSpPr/>
          <p:nvPr/>
        </p:nvSpPr>
        <p:spPr>
          <a:xfrm rot="21450000">
            <a:off x="7250400" y="269280"/>
            <a:ext cx="2279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Msg(«CityA to CityB»)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8" name="CustomShape 8"/>
          <p:cNvSpPr/>
          <p:nvPr/>
        </p:nvSpPr>
        <p:spPr>
          <a:xfrm>
            <a:off x="9722520" y="927720"/>
            <a:ext cx="1841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Msg(«StreetA to StreetB»)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9" name="CustomShape 9"/>
          <p:cNvSpPr/>
          <p:nvPr/>
        </p:nvSpPr>
        <p:spPr>
          <a:xfrm flipH="1" flipV="1">
            <a:off x="1841760" y="2746800"/>
            <a:ext cx="388440" cy="135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0"/>
          <p:cNvSpPr/>
          <p:nvPr/>
        </p:nvSpPr>
        <p:spPr>
          <a:xfrm>
            <a:off x="2116800" y="2747160"/>
            <a:ext cx="402840" cy="142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1"/>
          <p:cNvSpPr/>
          <p:nvPr/>
        </p:nvSpPr>
        <p:spPr>
          <a:xfrm flipV="1">
            <a:off x="2426400" y="1364400"/>
            <a:ext cx="33332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2"/>
          <p:cNvSpPr/>
          <p:nvPr/>
        </p:nvSpPr>
        <p:spPr>
          <a:xfrm flipH="1">
            <a:off x="2262240" y="1774440"/>
            <a:ext cx="3536640" cy="66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3"/>
          <p:cNvSpPr/>
          <p:nvPr/>
        </p:nvSpPr>
        <p:spPr>
          <a:xfrm flipV="1">
            <a:off x="3001320" y="2345760"/>
            <a:ext cx="3020040" cy="197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4"/>
          <p:cNvSpPr/>
          <p:nvPr/>
        </p:nvSpPr>
        <p:spPr>
          <a:xfrm flipH="1">
            <a:off x="2951280" y="2352240"/>
            <a:ext cx="3354120" cy="254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70ad4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15"/>
          <p:cNvSpPr/>
          <p:nvPr/>
        </p:nvSpPr>
        <p:spPr>
          <a:xfrm>
            <a:off x="10244520" y="3476160"/>
            <a:ext cx="1841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Msg(«StationA to StationB»)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6" name="CustomShape 16"/>
          <p:cNvSpPr/>
          <p:nvPr/>
        </p:nvSpPr>
        <p:spPr>
          <a:xfrm>
            <a:off x="3001320" y="2352240"/>
            <a:ext cx="13968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Blockchain</a:t>
            </a:r>
            <a:endParaRPr b="0" lang="it-IT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PoA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57" name="Immagine 29" descr=""/>
          <p:cNvPicPr/>
          <p:nvPr/>
        </p:nvPicPr>
        <p:blipFill>
          <a:blip r:embed="rId10"/>
          <a:stretch/>
        </p:blipFill>
        <p:spPr>
          <a:xfrm>
            <a:off x="9329400" y="4901400"/>
            <a:ext cx="899640" cy="1342800"/>
          </a:xfrm>
          <a:prstGeom prst="rect">
            <a:avLst/>
          </a:prstGeom>
          <a:ln w="0">
            <a:noFill/>
          </a:ln>
        </p:spPr>
      </p:pic>
      <p:pic>
        <p:nvPicPr>
          <p:cNvPr id="158" name="Immagine 21" descr=""/>
          <p:cNvPicPr/>
          <p:nvPr/>
        </p:nvPicPr>
        <p:blipFill>
          <a:blip r:embed="rId11"/>
          <a:stretch/>
        </p:blipFill>
        <p:spPr>
          <a:xfrm>
            <a:off x="1176840" y="1498320"/>
            <a:ext cx="1154160" cy="115416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17"/>
          <p:cNvSpPr/>
          <p:nvPr/>
        </p:nvSpPr>
        <p:spPr>
          <a:xfrm flipH="1" flipV="1">
            <a:off x="6772320" y="1764000"/>
            <a:ext cx="1974960" cy="3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ed7d31">
                <a:lumMod val="75000"/>
              </a:srgb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8"/>
          <p:cNvSpPr/>
          <p:nvPr/>
        </p:nvSpPr>
        <p:spPr>
          <a:xfrm>
            <a:off x="9537840" y="3060360"/>
            <a:ext cx="127800" cy="171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rgbClr val="ed7d31">
                <a:lumMod val="75000"/>
              </a:srgb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9"/>
          <p:cNvSpPr/>
          <p:nvPr/>
        </p:nvSpPr>
        <p:spPr>
          <a:xfrm>
            <a:off x="7525800" y="2470680"/>
            <a:ext cx="1396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Server Proxy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2" name="CustomShape 20"/>
          <p:cNvSpPr/>
          <p:nvPr/>
        </p:nvSpPr>
        <p:spPr>
          <a:xfrm>
            <a:off x="7469640" y="5361840"/>
            <a:ext cx="1841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SQL Database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3" name="CustomShape 21"/>
          <p:cNvSpPr/>
          <p:nvPr/>
        </p:nvSpPr>
        <p:spPr>
          <a:xfrm>
            <a:off x="0" y="6492240"/>
            <a:ext cx="45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9520" y="2372040"/>
            <a:ext cx="6856560" cy="2115360"/>
          </a:xfrm>
          <a:prstGeom prst="rect">
            <a:avLst/>
          </a:prstGeom>
          <a:ln w="0"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0" y="6492240"/>
            <a:ext cx="45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396080" y="168480"/>
            <a:ext cx="4004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Attori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1834920" y="1336680"/>
            <a:ext cx="4874040" cy="31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attori nell’App</a:t>
            </a:r>
            <a:endParaRPr b="0" lang="it-IT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it-IT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Admin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it-IT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Arial"/>
                <a:ea typeface="DejaVu Sans"/>
              </a:rPr>
              <a:t>attori nella Blockchain</a:t>
            </a:r>
            <a:endParaRPr b="0" lang="it-IT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Enti</a:t>
            </a:r>
            <a:endParaRPr b="0" lang="it-IT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Owner/ Ente centrale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4937760" y="1561680"/>
            <a:ext cx="3232080" cy="730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5"/>
          <p:cNvSpPr/>
          <p:nvPr/>
        </p:nvSpPr>
        <p:spPr>
          <a:xfrm>
            <a:off x="5898960" y="3554280"/>
            <a:ext cx="2270880" cy="730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6"/>
          <p:cNvSpPr/>
          <p:nvPr/>
        </p:nvSpPr>
        <p:spPr>
          <a:xfrm>
            <a:off x="8545320" y="1561680"/>
            <a:ext cx="2545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Mail: nome@mail.it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Password: ****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8545320" y="3597120"/>
            <a:ext cx="3407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indirizzo: 0x67…(*40)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Chiave privata: 0x34…(*64)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9160" y="2372040"/>
            <a:ext cx="6856560" cy="2115360"/>
          </a:xfrm>
          <a:prstGeom prst="rect">
            <a:avLst/>
          </a:prstGeom>
          <a:ln w="0"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0" y="6492240"/>
            <a:ext cx="45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776360" y="720000"/>
            <a:ext cx="2231280" cy="9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"/>
          <p:cNvSpPr/>
          <p:nvPr/>
        </p:nvSpPr>
        <p:spPr>
          <a:xfrm>
            <a:off x="1239120" y="149760"/>
            <a:ext cx="46036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Informazioni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5677560" y="1149120"/>
            <a:ext cx="1162080" cy="650520"/>
          </a:xfrm>
          <a:prstGeom prst="rect">
            <a:avLst/>
          </a:prstGeom>
          <a:ln w="0">
            <a:noFill/>
          </a:ln>
        </p:spPr>
      </p:pic>
      <p:pic>
        <p:nvPicPr>
          <p:cNvPr id="177" name="Immagine 7" descr=""/>
          <p:cNvPicPr/>
          <p:nvPr/>
        </p:nvPicPr>
        <p:blipFill>
          <a:blip r:embed="rId3"/>
          <a:stretch/>
        </p:blipFill>
        <p:spPr>
          <a:xfrm>
            <a:off x="5645880" y="1800000"/>
            <a:ext cx="1193760" cy="894960"/>
          </a:xfrm>
          <a:prstGeom prst="rect">
            <a:avLst/>
          </a:prstGeom>
          <a:ln w="0">
            <a:noFill/>
          </a:ln>
        </p:spPr>
      </p:pic>
      <p:pic>
        <p:nvPicPr>
          <p:cNvPr id="178" name="Immagine 7" descr=""/>
          <p:cNvPicPr/>
          <p:nvPr/>
        </p:nvPicPr>
        <p:blipFill>
          <a:blip r:embed="rId4"/>
          <a:stretch/>
        </p:blipFill>
        <p:spPr>
          <a:xfrm>
            <a:off x="1901880" y="1840680"/>
            <a:ext cx="1193760" cy="894960"/>
          </a:xfrm>
          <a:prstGeom prst="rect">
            <a:avLst/>
          </a:prstGeom>
          <a:ln w="0">
            <a:noFill/>
          </a:ln>
        </p:spPr>
      </p:pic>
      <p:pic>
        <p:nvPicPr>
          <p:cNvPr id="179" name="Immagine 7" descr=""/>
          <p:cNvPicPr/>
          <p:nvPr/>
        </p:nvPicPr>
        <p:blipFill>
          <a:blip r:embed="rId5"/>
          <a:stretch/>
        </p:blipFill>
        <p:spPr>
          <a:xfrm>
            <a:off x="9749880" y="1800000"/>
            <a:ext cx="1193760" cy="89496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4"/>
          <p:cNvSpPr/>
          <p:nvPr/>
        </p:nvSpPr>
        <p:spPr>
          <a:xfrm>
            <a:off x="3312000" y="2160000"/>
            <a:ext cx="1943640" cy="287640"/>
          </a:xfrm>
          <a:custGeom>
            <a:avLst/>
            <a:gdLst/>
            <a:ahLst/>
            <a:rect l="l" t="t" r="r" b="b"/>
            <a:pathLst>
              <a:path w="5402" h="802">
                <a:moveTo>
                  <a:pt x="0" y="200"/>
                </a:moveTo>
                <a:lnTo>
                  <a:pt x="4050" y="200"/>
                </a:lnTo>
                <a:lnTo>
                  <a:pt x="4050" y="0"/>
                </a:lnTo>
                <a:lnTo>
                  <a:pt x="5401" y="400"/>
                </a:lnTo>
                <a:lnTo>
                  <a:pt x="4050" y="801"/>
                </a:lnTo>
                <a:lnTo>
                  <a:pt x="405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5"/>
          <p:cNvSpPr/>
          <p:nvPr/>
        </p:nvSpPr>
        <p:spPr>
          <a:xfrm>
            <a:off x="7416000" y="2160000"/>
            <a:ext cx="1943640" cy="287640"/>
          </a:xfrm>
          <a:custGeom>
            <a:avLst/>
            <a:gdLst/>
            <a:ahLst/>
            <a:rect l="l" t="t" r="r" b="b"/>
            <a:pathLst>
              <a:path w="5402" h="802">
                <a:moveTo>
                  <a:pt x="0" y="200"/>
                </a:moveTo>
                <a:lnTo>
                  <a:pt x="4050" y="200"/>
                </a:lnTo>
                <a:lnTo>
                  <a:pt x="4050" y="0"/>
                </a:lnTo>
                <a:lnTo>
                  <a:pt x="5401" y="400"/>
                </a:lnTo>
                <a:lnTo>
                  <a:pt x="4050" y="801"/>
                </a:lnTo>
                <a:lnTo>
                  <a:pt x="405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TextShape 6"/>
          <p:cNvSpPr/>
          <p:nvPr/>
        </p:nvSpPr>
        <p:spPr>
          <a:xfrm>
            <a:off x="1901880" y="2736000"/>
            <a:ext cx="126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START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3" name="TextShape 7"/>
          <p:cNvSpPr/>
          <p:nvPr/>
        </p:nvSpPr>
        <p:spPr>
          <a:xfrm>
            <a:off x="5645880" y="2637720"/>
            <a:ext cx="1193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STAND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4" name="TextShape 8"/>
          <p:cNvSpPr/>
          <p:nvPr/>
        </p:nvSpPr>
        <p:spPr>
          <a:xfrm>
            <a:off x="9936000" y="2592000"/>
            <a:ext cx="1295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END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5645880" y="2736000"/>
            <a:ext cx="1007640" cy="647640"/>
          </a:xfrm>
          <a:custGeom>
            <a:avLst/>
            <a:gdLst/>
            <a:ahLst/>
            <a:rect l="l" t="t" r="r" b="b"/>
            <a:pathLst>
              <a:path w="3150" h="1272">
                <a:moveTo>
                  <a:pt x="726" y="349"/>
                </a:moveTo>
                <a:lnTo>
                  <a:pt x="725" y="382"/>
                </a:lnTo>
                <a:lnTo>
                  <a:pt x="727" y="415"/>
                </a:lnTo>
                <a:lnTo>
                  <a:pt x="732" y="448"/>
                </a:lnTo>
                <a:lnTo>
                  <a:pt x="739" y="480"/>
                </a:lnTo>
                <a:lnTo>
                  <a:pt x="749" y="513"/>
                </a:lnTo>
                <a:lnTo>
                  <a:pt x="761" y="545"/>
                </a:lnTo>
                <a:lnTo>
                  <a:pt x="776" y="576"/>
                </a:lnTo>
                <a:lnTo>
                  <a:pt x="793" y="607"/>
                </a:lnTo>
                <a:lnTo>
                  <a:pt x="813" y="637"/>
                </a:lnTo>
                <a:lnTo>
                  <a:pt x="835" y="667"/>
                </a:lnTo>
                <a:lnTo>
                  <a:pt x="859" y="696"/>
                </a:lnTo>
                <a:lnTo>
                  <a:pt x="885" y="724"/>
                </a:lnTo>
                <a:lnTo>
                  <a:pt x="914" y="752"/>
                </a:lnTo>
                <a:lnTo>
                  <a:pt x="944" y="778"/>
                </a:lnTo>
                <a:lnTo>
                  <a:pt x="977" y="803"/>
                </a:lnTo>
                <a:lnTo>
                  <a:pt x="1011" y="827"/>
                </a:lnTo>
                <a:lnTo>
                  <a:pt x="1048" y="851"/>
                </a:lnTo>
                <a:lnTo>
                  <a:pt x="1086" y="872"/>
                </a:lnTo>
                <a:lnTo>
                  <a:pt x="1126" y="893"/>
                </a:lnTo>
                <a:lnTo>
                  <a:pt x="1167" y="912"/>
                </a:lnTo>
                <a:lnTo>
                  <a:pt x="1210" y="930"/>
                </a:lnTo>
                <a:lnTo>
                  <a:pt x="1254" y="947"/>
                </a:lnTo>
                <a:lnTo>
                  <a:pt x="1299" y="962"/>
                </a:lnTo>
                <a:lnTo>
                  <a:pt x="1346" y="976"/>
                </a:lnTo>
                <a:lnTo>
                  <a:pt x="1393" y="988"/>
                </a:lnTo>
                <a:lnTo>
                  <a:pt x="1442" y="999"/>
                </a:lnTo>
                <a:lnTo>
                  <a:pt x="1491" y="1008"/>
                </a:lnTo>
                <a:lnTo>
                  <a:pt x="1541" y="1015"/>
                </a:lnTo>
                <a:lnTo>
                  <a:pt x="1591" y="1021"/>
                </a:lnTo>
                <a:lnTo>
                  <a:pt x="1642" y="1025"/>
                </a:lnTo>
                <a:lnTo>
                  <a:pt x="1693" y="1028"/>
                </a:lnTo>
                <a:lnTo>
                  <a:pt x="1744" y="1029"/>
                </a:lnTo>
                <a:lnTo>
                  <a:pt x="1795" y="1028"/>
                </a:lnTo>
                <a:lnTo>
                  <a:pt x="1846" y="1026"/>
                </a:lnTo>
                <a:lnTo>
                  <a:pt x="1897" y="1022"/>
                </a:lnTo>
                <a:lnTo>
                  <a:pt x="1947" y="1017"/>
                </a:lnTo>
                <a:lnTo>
                  <a:pt x="1997" y="1009"/>
                </a:lnTo>
                <a:lnTo>
                  <a:pt x="2046" y="1001"/>
                </a:lnTo>
                <a:lnTo>
                  <a:pt x="2095" y="990"/>
                </a:lnTo>
                <a:lnTo>
                  <a:pt x="2143" y="978"/>
                </a:lnTo>
                <a:lnTo>
                  <a:pt x="2189" y="965"/>
                </a:lnTo>
                <a:lnTo>
                  <a:pt x="2235" y="950"/>
                </a:lnTo>
                <a:lnTo>
                  <a:pt x="2279" y="934"/>
                </a:lnTo>
                <a:lnTo>
                  <a:pt x="2323" y="916"/>
                </a:lnTo>
                <a:lnTo>
                  <a:pt x="2364" y="897"/>
                </a:lnTo>
                <a:lnTo>
                  <a:pt x="2404" y="877"/>
                </a:lnTo>
                <a:lnTo>
                  <a:pt x="2443" y="855"/>
                </a:lnTo>
                <a:lnTo>
                  <a:pt x="2480" y="832"/>
                </a:lnTo>
                <a:lnTo>
                  <a:pt x="2514" y="808"/>
                </a:lnTo>
                <a:lnTo>
                  <a:pt x="2547" y="783"/>
                </a:lnTo>
                <a:lnTo>
                  <a:pt x="2578" y="757"/>
                </a:lnTo>
                <a:lnTo>
                  <a:pt x="2607" y="730"/>
                </a:lnTo>
                <a:lnTo>
                  <a:pt x="2634" y="702"/>
                </a:lnTo>
                <a:lnTo>
                  <a:pt x="2659" y="673"/>
                </a:lnTo>
                <a:lnTo>
                  <a:pt x="2681" y="643"/>
                </a:lnTo>
                <a:lnTo>
                  <a:pt x="2701" y="613"/>
                </a:lnTo>
                <a:lnTo>
                  <a:pt x="2719" y="582"/>
                </a:lnTo>
                <a:lnTo>
                  <a:pt x="2734" y="551"/>
                </a:lnTo>
                <a:lnTo>
                  <a:pt x="2747" y="519"/>
                </a:lnTo>
                <a:lnTo>
                  <a:pt x="2757" y="487"/>
                </a:lnTo>
                <a:lnTo>
                  <a:pt x="2765" y="454"/>
                </a:lnTo>
                <a:lnTo>
                  <a:pt x="2770" y="422"/>
                </a:lnTo>
                <a:lnTo>
                  <a:pt x="2773" y="389"/>
                </a:lnTo>
                <a:lnTo>
                  <a:pt x="2773" y="356"/>
                </a:lnTo>
                <a:lnTo>
                  <a:pt x="2770" y="323"/>
                </a:lnTo>
                <a:lnTo>
                  <a:pt x="2765" y="290"/>
                </a:lnTo>
                <a:lnTo>
                  <a:pt x="2758" y="258"/>
                </a:lnTo>
                <a:lnTo>
                  <a:pt x="2748" y="226"/>
                </a:lnTo>
                <a:lnTo>
                  <a:pt x="2735" y="194"/>
                </a:lnTo>
                <a:lnTo>
                  <a:pt x="2720" y="162"/>
                </a:lnTo>
                <a:lnTo>
                  <a:pt x="3077" y="86"/>
                </a:lnTo>
                <a:lnTo>
                  <a:pt x="3097" y="129"/>
                </a:lnTo>
                <a:lnTo>
                  <a:pt x="3115" y="173"/>
                </a:lnTo>
                <a:lnTo>
                  <a:pt x="3128" y="217"/>
                </a:lnTo>
                <a:lnTo>
                  <a:pt x="3139" y="261"/>
                </a:lnTo>
                <a:lnTo>
                  <a:pt x="3145" y="306"/>
                </a:lnTo>
                <a:lnTo>
                  <a:pt x="3149" y="351"/>
                </a:lnTo>
                <a:lnTo>
                  <a:pt x="3148" y="396"/>
                </a:lnTo>
                <a:lnTo>
                  <a:pt x="3145" y="441"/>
                </a:lnTo>
                <a:lnTo>
                  <a:pt x="3138" y="485"/>
                </a:lnTo>
                <a:lnTo>
                  <a:pt x="3127" y="530"/>
                </a:lnTo>
                <a:lnTo>
                  <a:pt x="3113" y="574"/>
                </a:lnTo>
                <a:lnTo>
                  <a:pt x="3096" y="617"/>
                </a:lnTo>
                <a:lnTo>
                  <a:pt x="3075" y="660"/>
                </a:lnTo>
                <a:lnTo>
                  <a:pt x="3051" y="702"/>
                </a:lnTo>
                <a:lnTo>
                  <a:pt x="3023" y="744"/>
                </a:lnTo>
                <a:lnTo>
                  <a:pt x="2993" y="784"/>
                </a:lnTo>
                <a:lnTo>
                  <a:pt x="2959" y="824"/>
                </a:lnTo>
                <a:lnTo>
                  <a:pt x="2923" y="862"/>
                </a:lnTo>
                <a:lnTo>
                  <a:pt x="2883" y="899"/>
                </a:lnTo>
                <a:lnTo>
                  <a:pt x="2841" y="935"/>
                </a:lnTo>
                <a:lnTo>
                  <a:pt x="2795" y="969"/>
                </a:lnTo>
                <a:lnTo>
                  <a:pt x="2748" y="1002"/>
                </a:lnTo>
                <a:lnTo>
                  <a:pt x="2697" y="1033"/>
                </a:lnTo>
                <a:lnTo>
                  <a:pt x="2645" y="1063"/>
                </a:lnTo>
                <a:lnTo>
                  <a:pt x="2590" y="1091"/>
                </a:lnTo>
                <a:lnTo>
                  <a:pt x="2533" y="1117"/>
                </a:lnTo>
                <a:lnTo>
                  <a:pt x="2474" y="1141"/>
                </a:lnTo>
                <a:lnTo>
                  <a:pt x="2414" y="1163"/>
                </a:lnTo>
                <a:lnTo>
                  <a:pt x="2351" y="1183"/>
                </a:lnTo>
                <a:lnTo>
                  <a:pt x="2287" y="1202"/>
                </a:lnTo>
                <a:lnTo>
                  <a:pt x="2222" y="1218"/>
                </a:lnTo>
                <a:lnTo>
                  <a:pt x="2156" y="1232"/>
                </a:lnTo>
                <a:lnTo>
                  <a:pt x="2088" y="1244"/>
                </a:lnTo>
                <a:lnTo>
                  <a:pt x="2020" y="1254"/>
                </a:lnTo>
                <a:lnTo>
                  <a:pt x="1951" y="1262"/>
                </a:lnTo>
                <a:lnTo>
                  <a:pt x="1882" y="1267"/>
                </a:lnTo>
                <a:lnTo>
                  <a:pt x="1812" y="1270"/>
                </a:lnTo>
                <a:lnTo>
                  <a:pt x="1742" y="1271"/>
                </a:lnTo>
                <a:lnTo>
                  <a:pt x="1672" y="1270"/>
                </a:lnTo>
                <a:lnTo>
                  <a:pt x="1603" y="1266"/>
                </a:lnTo>
                <a:lnTo>
                  <a:pt x="1533" y="1260"/>
                </a:lnTo>
                <a:lnTo>
                  <a:pt x="1465" y="1252"/>
                </a:lnTo>
                <a:lnTo>
                  <a:pt x="1396" y="1242"/>
                </a:lnTo>
                <a:lnTo>
                  <a:pt x="1329" y="1230"/>
                </a:lnTo>
                <a:lnTo>
                  <a:pt x="1263" y="1215"/>
                </a:lnTo>
                <a:lnTo>
                  <a:pt x="1198" y="1198"/>
                </a:lnTo>
                <a:lnTo>
                  <a:pt x="1135" y="1180"/>
                </a:lnTo>
                <a:lnTo>
                  <a:pt x="1073" y="1159"/>
                </a:lnTo>
                <a:lnTo>
                  <a:pt x="1012" y="1136"/>
                </a:lnTo>
                <a:lnTo>
                  <a:pt x="954" y="1112"/>
                </a:lnTo>
                <a:lnTo>
                  <a:pt x="897" y="1085"/>
                </a:lnTo>
                <a:lnTo>
                  <a:pt x="843" y="1057"/>
                </a:lnTo>
                <a:lnTo>
                  <a:pt x="791" y="1027"/>
                </a:lnTo>
                <a:lnTo>
                  <a:pt x="741" y="996"/>
                </a:lnTo>
                <a:lnTo>
                  <a:pt x="694" y="962"/>
                </a:lnTo>
                <a:lnTo>
                  <a:pt x="649" y="928"/>
                </a:lnTo>
                <a:lnTo>
                  <a:pt x="607" y="892"/>
                </a:lnTo>
                <a:lnTo>
                  <a:pt x="568" y="854"/>
                </a:lnTo>
                <a:lnTo>
                  <a:pt x="532" y="816"/>
                </a:lnTo>
                <a:lnTo>
                  <a:pt x="499" y="776"/>
                </a:lnTo>
                <a:lnTo>
                  <a:pt x="469" y="736"/>
                </a:lnTo>
                <a:lnTo>
                  <a:pt x="442" y="694"/>
                </a:lnTo>
                <a:lnTo>
                  <a:pt x="419" y="652"/>
                </a:lnTo>
                <a:lnTo>
                  <a:pt x="399" y="609"/>
                </a:lnTo>
                <a:lnTo>
                  <a:pt x="382" y="565"/>
                </a:lnTo>
                <a:lnTo>
                  <a:pt x="369" y="521"/>
                </a:lnTo>
                <a:lnTo>
                  <a:pt x="359" y="477"/>
                </a:lnTo>
                <a:lnTo>
                  <a:pt x="352" y="432"/>
                </a:lnTo>
                <a:lnTo>
                  <a:pt x="349" y="387"/>
                </a:lnTo>
                <a:lnTo>
                  <a:pt x="350" y="342"/>
                </a:lnTo>
                <a:lnTo>
                  <a:pt x="0" y="334"/>
                </a:lnTo>
                <a:lnTo>
                  <a:pt x="555" y="0"/>
                </a:lnTo>
                <a:lnTo>
                  <a:pt x="1075" y="357"/>
                </a:lnTo>
                <a:lnTo>
                  <a:pt x="726" y="349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Immagine 29" descr=""/>
          <p:cNvPicPr/>
          <p:nvPr/>
        </p:nvPicPr>
        <p:blipFill>
          <a:blip r:embed="rId6"/>
          <a:stretch/>
        </p:blipFill>
        <p:spPr>
          <a:xfrm>
            <a:off x="5796000" y="4536000"/>
            <a:ext cx="899640" cy="134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magine 19" descr=""/>
          <p:cNvPicPr/>
          <p:nvPr/>
        </p:nvPicPr>
        <p:blipFill>
          <a:blip r:embed="rId1"/>
          <a:srcRect l="0" t="0" r="2174" b="31141"/>
          <a:stretch/>
        </p:blipFill>
        <p:spPr>
          <a:xfrm flipH="1" rot="5400000">
            <a:off x="-2369160" y="2372040"/>
            <a:ext cx="6856560" cy="2115360"/>
          </a:xfrm>
          <a:prstGeom prst="rect">
            <a:avLst/>
          </a:prstGeom>
          <a:ln w="0"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0" y="6492240"/>
            <a:ext cx="45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89" name="Immagine 29" descr=""/>
          <p:cNvPicPr/>
          <p:nvPr/>
        </p:nvPicPr>
        <p:blipFill>
          <a:blip r:embed="rId2"/>
          <a:stretch/>
        </p:blipFill>
        <p:spPr>
          <a:xfrm>
            <a:off x="2016000" y="3096000"/>
            <a:ext cx="1012680" cy="151164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5328000" y="165240"/>
            <a:ext cx="1079640" cy="1202400"/>
          </a:xfrm>
          <a:prstGeom prst="rect">
            <a:avLst/>
          </a:prstGeom>
          <a:ln w="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3389040" y="3528000"/>
            <a:ext cx="1583640" cy="503640"/>
          </a:xfrm>
          <a:custGeom>
            <a:avLst/>
            <a:gdLst/>
            <a:ahLst/>
            <a:rect l="l" t="t" r="r" b="b"/>
            <a:pathLst>
              <a:path w="4402" h="1401">
                <a:moveTo>
                  <a:pt x="0" y="350"/>
                </a:moveTo>
                <a:lnTo>
                  <a:pt x="3300" y="350"/>
                </a:lnTo>
                <a:lnTo>
                  <a:pt x="3300" y="0"/>
                </a:lnTo>
                <a:lnTo>
                  <a:pt x="4401" y="700"/>
                </a:lnTo>
                <a:lnTo>
                  <a:pt x="3300" y="1400"/>
                </a:lnTo>
                <a:lnTo>
                  <a:pt x="3300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" descr=""/>
          <p:cNvPicPr/>
          <p:nvPr/>
        </p:nvPicPr>
        <p:blipFill>
          <a:blip r:embed="rId4"/>
          <a:stretch/>
        </p:blipFill>
        <p:spPr>
          <a:xfrm>
            <a:off x="3173040" y="3221640"/>
            <a:ext cx="503640" cy="522000"/>
          </a:xfrm>
          <a:prstGeom prst="rect">
            <a:avLst/>
          </a:prstGeom>
          <a:ln w="0">
            <a:noFill/>
          </a:ln>
        </p:spPr>
      </p:pic>
      <p:pic>
        <p:nvPicPr>
          <p:cNvPr id="193" name="Immagine 21" descr=""/>
          <p:cNvPicPr/>
          <p:nvPr/>
        </p:nvPicPr>
        <p:blipFill>
          <a:blip r:embed="rId5"/>
          <a:stretch/>
        </p:blipFill>
        <p:spPr>
          <a:xfrm>
            <a:off x="4829040" y="2952000"/>
            <a:ext cx="1799640" cy="1799640"/>
          </a:xfrm>
          <a:prstGeom prst="rect">
            <a:avLst/>
          </a:prstGeom>
          <a:ln w="0">
            <a:noFill/>
          </a:ln>
        </p:spPr>
      </p:pic>
      <p:sp>
        <p:nvSpPr>
          <p:cNvPr id="194" name="CustomShape 3"/>
          <p:cNvSpPr/>
          <p:nvPr/>
        </p:nvSpPr>
        <p:spPr>
          <a:xfrm rot="5445000">
            <a:off x="5157000" y="2051640"/>
            <a:ext cx="1220040" cy="286920"/>
          </a:xfrm>
          <a:custGeom>
            <a:avLst/>
            <a:gdLst/>
            <a:ahLst/>
            <a:rect l="l" t="t" r="r" b="b"/>
            <a:pathLst>
              <a:path w="3392" h="800">
                <a:moveTo>
                  <a:pt x="0" y="201"/>
                </a:moveTo>
                <a:lnTo>
                  <a:pt x="2543" y="199"/>
                </a:lnTo>
                <a:lnTo>
                  <a:pt x="2542" y="0"/>
                </a:lnTo>
                <a:lnTo>
                  <a:pt x="3391" y="398"/>
                </a:lnTo>
                <a:lnTo>
                  <a:pt x="2543" y="799"/>
                </a:lnTo>
                <a:lnTo>
                  <a:pt x="2543" y="599"/>
                </a:lnTo>
                <a:lnTo>
                  <a:pt x="0" y="601"/>
                </a:lnTo>
                <a:lnTo>
                  <a:pt x="0" y="201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TextShape 4"/>
          <p:cNvSpPr/>
          <p:nvPr/>
        </p:nvSpPr>
        <p:spPr>
          <a:xfrm>
            <a:off x="5976000" y="1629720"/>
            <a:ext cx="1223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PRIVATE</a:t>
            </a:r>
            <a:endParaRPr b="0" lang="it-IT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latin typeface="Arial"/>
              </a:rPr>
              <a:t>KEY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6408000" y="3528000"/>
            <a:ext cx="1872000" cy="431640"/>
          </a:xfrm>
          <a:custGeom>
            <a:avLst/>
            <a:gdLst/>
            <a:ahLst/>
            <a:rect l="l" t="t" r="r" b="b"/>
            <a:pathLst>
              <a:path w="6602" h="1202">
                <a:moveTo>
                  <a:pt x="0" y="300"/>
                </a:moveTo>
                <a:lnTo>
                  <a:pt x="4950" y="300"/>
                </a:lnTo>
                <a:lnTo>
                  <a:pt x="4950" y="0"/>
                </a:lnTo>
                <a:lnTo>
                  <a:pt x="6601" y="600"/>
                </a:lnTo>
                <a:lnTo>
                  <a:pt x="4950" y="1201"/>
                </a:lnTo>
                <a:lnTo>
                  <a:pt x="495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6"/>
          <a:stretch/>
        </p:blipFill>
        <p:spPr>
          <a:xfrm>
            <a:off x="8232120" y="2645640"/>
            <a:ext cx="3960000" cy="221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8280000" y="2345400"/>
            <a:ext cx="3450240" cy="4134600"/>
          </a:xfrm>
          <a:prstGeom prst="rect">
            <a:avLst/>
          </a:prstGeom>
          <a:ln w="0">
            <a:noFill/>
          </a:ln>
        </p:spPr>
      </p:pic>
      <p:pic>
        <p:nvPicPr>
          <p:cNvPr id="199" name="Immagine 19" descr=""/>
          <p:cNvPicPr/>
          <p:nvPr/>
        </p:nvPicPr>
        <p:blipFill>
          <a:blip r:embed="rId2"/>
          <a:srcRect l="0" t="0" r="2174" b="31141"/>
          <a:stretch/>
        </p:blipFill>
        <p:spPr>
          <a:xfrm flipH="1" rot="5400000">
            <a:off x="-2369160" y="2372040"/>
            <a:ext cx="6856560" cy="211536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0" y="6492240"/>
            <a:ext cx="45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8640000" y="3210840"/>
            <a:ext cx="20390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  <a:ea typeface="DejaVu Sans"/>
              </a:rPr>
              <a:t>Storing Hash</a:t>
            </a:r>
            <a:endParaRPr b="0" lang="it-IT" sz="2200" spc="-1" strike="noStrike">
              <a:latin typeface="Arial"/>
            </a:endParaRPr>
          </a:p>
        </p:txBody>
      </p:sp>
      <p:pic>
        <p:nvPicPr>
          <p:cNvPr id="202" name="Immagine 172" descr=""/>
          <p:cNvPicPr/>
          <p:nvPr/>
        </p:nvPicPr>
        <p:blipFill>
          <a:blip r:embed="rId3"/>
          <a:stretch/>
        </p:blipFill>
        <p:spPr>
          <a:xfrm>
            <a:off x="2048400" y="2488320"/>
            <a:ext cx="1722600" cy="1722600"/>
          </a:xfrm>
          <a:prstGeom prst="rect">
            <a:avLst/>
          </a:prstGeom>
          <a:ln w="0"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3611520" y="3199680"/>
            <a:ext cx="1726920" cy="430920"/>
          </a:xfrm>
          <a:custGeom>
            <a:avLst/>
            <a:gdLst/>
            <a:ahLst/>
            <a:rect l="l" t="t" r="r" b="b"/>
            <a:pathLst>
              <a:path w="4802" h="1202">
                <a:moveTo>
                  <a:pt x="0" y="300"/>
                </a:moveTo>
                <a:lnTo>
                  <a:pt x="3600" y="300"/>
                </a:lnTo>
                <a:lnTo>
                  <a:pt x="3600" y="0"/>
                </a:lnTo>
                <a:lnTo>
                  <a:pt x="4801" y="600"/>
                </a:lnTo>
                <a:lnTo>
                  <a:pt x="3600" y="1201"/>
                </a:lnTo>
                <a:lnTo>
                  <a:pt x="36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4"/>
          <p:cNvSpPr/>
          <p:nvPr/>
        </p:nvSpPr>
        <p:spPr>
          <a:xfrm>
            <a:off x="3916080" y="2864520"/>
            <a:ext cx="79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Hash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5519880" y="3134160"/>
            <a:ext cx="1150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Boxing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5412600" y="5466960"/>
            <a:ext cx="1438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it-IT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Registry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6276600" y="3810960"/>
            <a:ext cx="286920" cy="1510920"/>
          </a:xfrm>
          <a:custGeom>
            <a:avLst/>
            <a:gdLst/>
            <a:ahLst/>
            <a:rect l="l" t="t" r="r" b="b"/>
            <a:pathLst>
              <a:path w="802" h="4202">
                <a:moveTo>
                  <a:pt x="200" y="4201"/>
                </a:moveTo>
                <a:lnTo>
                  <a:pt x="200" y="1050"/>
                </a:lnTo>
                <a:lnTo>
                  <a:pt x="0" y="1050"/>
                </a:lnTo>
                <a:lnTo>
                  <a:pt x="400" y="0"/>
                </a:lnTo>
                <a:lnTo>
                  <a:pt x="801" y="1050"/>
                </a:lnTo>
                <a:lnTo>
                  <a:pt x="600" y="1050"/>
                </a:lnTo>
                <a:lnTo>
                  <a:pt x="600" y="4201"/>
                </a:lnTo>
                <a:lnTo>
                  <a:pt x="200" y="4201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8"/>
          <p:cNvSpPr/>
          <p:nvPr/>
        </p:nvSpPr>
        <p:spPr>
          <a:xfrm>
            <a:off x="5628600" y="3810960"/>
            <a:ext cx="358920" cy="1582920"/>
          </a:xfrm>
          <a:custGeom>
            <a:avLst/>
            <a:gdLst/>
            <a:ahLst/>
            <a:rect l="l" t="t" r="r" b="b"/>
            <a:pathLst>
              <a:path w="1002" h="4402">
                <a:moveTo>
                  <a:pt x="250" y="0"/>
                </a:moveTo>
                <a:lnTo>
                  <a:pt x="250" y="3300"/>
                </a:lnTo>
                <a:lnTo>
                  <a:pt x="0" y="3300"/>
                </a:lnTo>
                <a:lnTo>
                  <a:pt x="500" y="4401"/>
                </a:lnTo>
                <a:lnTo>
                  <a:pt x="1001" y="3300"/>
                </a:lnTo>
                <a:lnTo>
                  <a:pt x="750" y="3300"/>
                </a:lnTo>
                <a:lnTo>
                  <a:pt x="750" y="0"/>
                </a:lnTo>
                <a:lnTo>
                  <a:pt x="250" y="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9"/>
          <p:cNvSpPr/>
          <p:nvPr/>
        </p:nvSpPr>
        <p:spPr>
          <a:xfrm>
            <a:off x="6852600" y="3193920"/>
            <a:ext cx="1726920" cy="430920"/>
          </a:xfrm>
          <a:custGeom>
            <a:avLst/>
            <a:gdLst/>
            <a:ahLst/>
            <a:rect l="l" t="t" r="r" b="b"/>
            <a:pathLst>
              <a:path w="4802" h="1202">
                <a:moveTo>
                  <a:pt x="0" y="300"/>
                </a:moveTo>
                <a:lnTo>
                  <a:pt x="3600" y="300"/>
                </a:lnTo>
                <a:lnTo>
                  <a:pt x="3600" y="0"/>
                </a:lnTo>
                <a:lnTo>
                  <a:pt x="4801" y="600"/>
                </a:lnTo>
                <a:lnTo>
                  <a:pt x="3600" y="1201"/>
                </a:lnTo>
                <a:lnTo>
                  <a:pt x="36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Immagine 180" descr=""/>
          <p:cNvPicPr/>
          <p:nvPr/>
        </p:nvPicPr>
        <p:blipFill>
          <a:blip r:embed="rId4"/>
          <a:stretch/>
        </p:blipFill>
        <p:spPr>
          <a:xfrm>
            <a:off x="0" y="0"/>
            <a:ext cx="1238040" cy="1303200"/>
          </a:xfrm>
          <a:prstGeom prst="rect">
            <a:avLst/>
          </a:prstGeom>
          <a:ln w="0">
            <a:noFill/>
          </a:ln>
        </p:spPr>
      </p:pic>
      <p:pic>
        <p:nvPicPr>
          <p:cNvPr id="211" name="Immagine 181" descr=""/>
          <p:cNvPicPr/>
          <p:nvPr/>
        </p:nvPicPr>
        <p:blipFill>
          <a:blip r:embed="rId5"/>
          <a:stretch/>
        </p:blipFill>
        <p:spPr>
          <a:xfrm>
            <a:off x="5143680" y="959760"/>
            <a:ext cx="1903680" cy="1903680"/>
          </a:xfrm>
          <a:prstGeom prst="rect">
            <a:avLst/>
          </a:prstGeom>
          <a:ln w="0">
            <a:noFill/>
          </a:ln>
        </p:spPr>
      </p:pic>
      <p:sp>
        <p:nvSpPr>
          <p:cNvPr id="212" name="CustomShape 10"/>
          <p:cNvSpPr/>
          <p:nvPr/>
        </p:nvSpPr>
        <p:spPr>
          <a:xfrm>
            <a:off x="1239120" y="149760"/>
            <a:ext cx="46036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Smart Contract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3960000" y="0"/>
            <a:ext cx="8232120" cy="684000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0" y="3060000"/>
            <a:ext cx="12192120" cy="360000"/>
          </a:xfrm>
          <a:prstGeom prst="rect">
            <a:avLst/>
          </a:prstGeom>
          <a:solidFill>
            <a:srgbClr val="6666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 txBox="1"/>
          <p:nvPr/>
        </p:nvSpPr>
        <p:spPr>
          <a:xfrm>
            <a:off x="0" y="2598120"/>
            <a:ext cx="4860000" cy="54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3200" spc="-1" strike="noStrike">
                <a:latin typeface="Arial"/>
              </a:rPr>
              <a:t>Grazie per l’attenzione</a:t>
            </a:r>
            <a:endParaRPr b="0" lang="it-IT" sz="3200" spc="-1" strike="noStrike">
              <a:latin typeface="Arial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1440000" y="3942360"/>
            <a:ext cx="3060000" cy="5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it-IT" sz="3200" spc="-1" strike="noStrike">
                <a:latin typeface="Arial"/>
              </a:rPr>
              <a:t>Giorgio Mecca</a:t>
            </a:r>
            <a:endParaRPr b="0" lang="it-IT" sz="3200" spc="-1" strike="noStrike">
              <a:latin typeface="Arial"/>
            </a:endParaRPr>
          </a:p>
        </p:txBody>
      </p:sp>
      <p:pic>
        <p:nvPicPr>
          <p:cNvPr id="217" name="Immagine 1" descr=""/>
          <p:cNvPicPr/>
          <p:nvPr/>
        </p:nvPicPr>
        <p:blipFill>
          <a:blip r:embed="rId2"/>
          <a:stretch/>
        </p:blipFill>
        <p:spPr>
          <a:xfrm>
            <a:off x="180000" y="3597840"/>
            <a:ext cx="1260000" cy="126216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 txBox="1"/>
          <p:nvPr/>
        </p:nvSpPr>
        <p:spPr>
          <a:xfrm>
            <a:off x="0" y="4860000"/>
            <a:ext cx="6660000" cy="54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it-IT" sz="3200" spc="-1" strike="noStrike">
                <a:solidFill>
                  <a:srgbClr val="000000"/>
                </a:solidFill>
                <a:latin typeface="Arial"/>
                <a:ea typeface="Amiri"/>
              </a:rPr>
              <a:t>Università degli Studi di Torino</a:t>
            </a:r>
            <a:endParaRPr b="0" lang="it-I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</TotalTime>
  <Application>LibreOffice/7.2.2.2$Windows_X86_64 LibreOffice_project/02b2acce88a210515b4a5bb2e46cbfb63fe97d56</Application>
  <AppVersion>15.0000</AppVersion>
  <Words>120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2021-11-17T08:09:42Z</dcterms:created>
  <dc:creator>Giorgio</dc:creator>
  <dc:description/>
  <dc:language>it-IT</dc:language>
  <cp:lastModifiedBy/>
  <dcterms:modified xsi:type="dcterms:W3CDTF">2021-11-20T23:08:44Z</dcterms:modified>
  <cp:revision>19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1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7</vt:i4>
  </property>
</Properties>
</file>